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4" r:id="rId4"/>
  </p:sldMasterIdLst>
  <p:notesMasterIdLst>
    <p:notesMasterId r:id="rId12"/>
  </p:notesMasterIdLst>
  <p:handoutMasterIdLst>
    <p:handoutMasterId r:id="rId13"/>
  </p:handoutMasterIdLst>
  <p:sldIdLst>
    <p:sldId id="806" r:id="rId5"/>
    <p:sldId id="808" r:id="rId6"/>
    <p:sldId id="807" r:id="rId7"/>
    <p:sldId id="809" r:id="rId8"/>
    <p:sldId id="810" r:id="rId9"/>
    <p:sldId id="811" r:id="rId10"/>
    <p:sldId id="812" r:id="rId11"/>
  </p:sldIdLst>
  <p:sldSz cx="9144000" cy="6858000" type="screen4x3"/>
  <p:notesSz cx="6985000" cy="92837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8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>
          <p15:clr>
            <a:srgbClr val="A4A3A4"/>
          </p15:clr>
        </p15:guide>
        <p15:guide id="2" pos="220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6600"/>
    <a:srgbClr val="CC3300"/>
    <a:srgbClr val="00EA00"/>
    <a:srgbClr val="008000"/>
    <a:srgbClr val="FAD000"/>
    <a:srgbClr val="D1FFD1"/>
    <a:srgbClr val="FC9F16"/>
    <a:srgbClr val="EAC300"/>
    <a:srgbClr val="FFDA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10" autoAdjust="0"/>
    <p:restoredTop sz="94434" autoAdjust="0"/>
  </p:normalViewPr>
  <p:slideViewPr>
    <p:cSldViewPr snapToGrid="0">
      <p:cViewPr varScale="1">
        <p:scale>
          <a:sx n="106" d="100"/>
          <a:sy n="106" d="100"/>
        </p:scale>
        <p:origin x="978" y="102"/>
      </p:cViewPr>
      <p:guideLst>
        <p:guide orient="horz" pos="2168"/>
        <p:guide pos="2880"/>
      </p:guideLst>
    </p:cSldViewPr>
  </p:slideViewPr>
  <p:outlineViewPr>
    <p:cViewPr>
      <p:scale>
        <a:sx n="33" d="100"/>
        <a:sy n="33" d="100"/>
      </p:scale>
      <p:origin x="0" y="-2484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9" d="100"/>
          <a:sy n="69" d="100"/>
        </p:scale>
        <p:origin x="2429" y="58"/>
      </p:cViewPr>
      <p:guideLst>
        <p:guide orient="horz" pos="2924"/>
        <p:guide pos="220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26622" cy="464185"/>
          </a:xfrm>
          <a:prstGeom prst="rect">
            <a:avLst/>
          </a:prstGeom>
        </p:spPr>
        <p:txBody>
          <a:bodyPr vert="horz" wrap="square" lIns="91433" tIns="45717" rIns="91433" bIns="45717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794" y="0"/>
            <a:ext cx="3026622" cy="464185"/>
          </a:xfrm>
          <a:prstGeom prst="rect">
            <a:avLst/>
          </a:prstGeom>
        </p:spPr>
        <p:txBody>
          <a:bodyPr vert="horz" wrap="square" lIns="91433" tIns="45717" rIns="91433" bIns="45717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EC72C36-476D-4503-9D11-78B28F6BA48B}" type="datetime1">
              <a:rPr lang="en-US"/>
              <a:pPr/>
              <a:t>6/18/2019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17926"/>
            <a:ext cx="3026622" cy="464185"/>
          </a:xfrm>
          <a:prstGeom prst="rect">
            <a:avLst/>
          </a:prstGeom>
        </p:spPr>
        <p:txBody>
          <a:bodyPr vert="horz" wrap="square" lIns="91433" tIns="45717" rIns="91433" bIns="45717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794" y="8817926"/>
            <a:ext cx="3026622" cy="464185"/>
          </a:xfrm>
          <a:prstGeom prst="rect">
            <a:avLst/>
          </a:prstGeom>
        </p:spPr>
        <p:txBody>
          <a:bodyPr vert="horz" wrap="square" lIns="91433" tIns="45717" rIns="91433" bIns="45717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9FD2813-9A34-4643-B94A-8025EAFFA1C4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6978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28207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47" tIns="46474" rIns="92947" bIns="46474" numCol="1" anchor="t" anchorCtr="0" compatLnSpc="1">
            <a:prstTxWarp prst="textNoShape">
              <a:avLst/>
            </a:prstTxWarp>
          </a:bodyPr>
          <a:lstStyle>
            <a:lvl1pPr defTabSz="928621" eaLnBrk="0" hangingPunct="0">
              <a:defRPr sz="1200">
                <a:latin typeface="Arial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56794" y="0"/>
            <a:ext cx="3028206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47" tIns="46474" rIns="92947" bIns="46474" numCol="1" anchor="t" anchorCtr="0" compatLnSpc="1">
            <a:prstTxWarp prst="textNoShape">
              <a:avLst/>
            </a:prstTxWarp>
          </a:bodyPr>
          <a:lstStyle>
            <a:lvl1pPr algn="r" defTabSz="928621" eaLnBrk="0" hangingPunct="0">
              <a:defRPr sz="1200">
                <a:latin typeface="Arial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157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756" y="4409758"/>
            <a:ext cx="5121488" cy="4177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47" tIns="46474" rIns="92947" bIns="4647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89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8819515"/>
            <a:ext cx="3028207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47" tIns="46474" rIns="92947" bIns="46474" numCol="1" anchor="b" anchorCtr="0" compatLnSpc="1">
            <a:prstTxWarp prst="textNoShape">
              <a:avLst/>
            </a:prstTxWarp>
          </a:bodyPr>
          <a:lstStyle>
            <a:lvl1pPr defTabSz="928621" eaLnBrk="0" hangingPunct="0">
              <a:defRPr sz="1200">
                <a:latin typeface="Arial" charset="0"/>
                <a:cs typeface="ＭＳ Ｐゴシック" charset="-128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89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56794" y="8819515"/>
            <a:ext cx="3028206" cy="464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47" tIns="46474" rIns="92947" bIns="46474" numCol="1" anchor="b" anchorCtr="0" compatLnSpc="1">
            <a:prstTxWarp prst="textNoShape">
              <a:avLst/>
            </a:prstTxWarp>
          </a:bodyPr>
          <a:lstStyle>
            <a:lvl1pPr algn="r" defTabSz="927100" eaLnBrk="0" hangingPunct="0">
              <a:defRPr sz="1200"/>
            </a:lvl1pPr>
          </a:lstStyle>
          <a:p>
            <a:fld id="{3C709D17-949C-4D4A-84C5-79597803CCF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6542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pitchFamily="112" charset="-128"/>
        <a:cs typeface="ＭＳ Ｐゴシック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Speakers Bureau"/>
          <p:cNvPicPr>
            <a:picLocks noChangeAspect="1" noChangeArrowheads="1"/>
          </p:cNvPicPr>
          <p:nvPr/>
        </p:nvPicPr>
        <p:blipFill>
          <a:blip r:embed="rId2"/>
          <a:srcRect t="2943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8" descr="NASA insignia RGB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9519" y="91282"/>
            <a:ext cx="555482" cy="614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Line 9"/>
          <p:cNvSpPr>
            <a:spLocks noChangeShapeType="1"/>
          </p:cNvSpPr>
          <p:nvPr/>
        </p:nvSpPr>
        <p:spPr bwMode="auto">
          <a:xfrm>
            <a:off x="0" y="1603375"/>
            <a:ext cx="57912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7" name="Line 10"/>
          <p:cNvSpPr>
            <a:spLocks noChangeShapeType="1"/>
          </p:cNvSpPr>
          <p:nvPr/>
        </p:nvSpPr>
        <p:spPr bwMode="auto">
          <a:xfrm>
            <a:off x="0" y="1835150"/>
            <a:ext cx="55626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8" name="Line 11"/>
          <p:cNvSpPr>
            <a:spLocks noChangeShapeType="1"/>
          </p:cNvSpPr>
          <p:nvPr/>
        </p:nvSpPr>
        <p:spPr bwMode="auto">
          <a:xfrm>
            <a:off x="0" y="2062166"/>
            <a:ext cx="54102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0" y="1371600"/>
            <a:ext cx="60198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0" name="Line 13"/>
          <p:cNvSpPr>
            <a:spLocks noChangeShapeType="1"/>
          </p:cNvSpPr>
          <p:nvPr/>
        </p:nvSpPr>
        <p:spPr bwMode="auto">
          <a:xfrm rot="16200000">
            <a:off x="3776663" y="6515100"/>
            <a:ext cx="6858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1" name="Line 14"/>
          <p:cNvSpPr>
            <a:spLocks noChangeShapeType="1"/>
          </p:cNvSpPr>
          <p:nvPr/>
        </p:nvSpPr>
        <p:spPr bwMode="auto">
          <a:xfrm rot="16200000">
            <a:off x="3475038" y="6438900"/>
            <a:ext cx="8382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2" name="Line 15"/>
          <p:cNvSpPr>
            <a:spLocks noChangeShapeType="1"/>
          </p:cNvSpPr>
          <p:nvPr/>
        </p:nvSpPr>
        <p:spPr bwMode="auto">
          <a:xfrm rot="16200000">
            <a:off x="2408238" y="6057900"/>
            <a:ext cx="16002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3" name="Line 16"/>
          <p:cNvSpPr>
            <a:spLocks noChangeShapeType="1"/>
          </p:cNvSpPr>
          <p:nvPr/>
        </p:nvSpPr>
        <p:spPr bwMode="auto">
          <a:xfrm rot="16200000">
            <a:off x="2830513" y="6248400"/>
            <a:ext cx="12192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4" name="Line 17"/>
          <p:cNvSpPr>
            <a:spLocks noChangeShapeType="1"/>
          </p:cNvSpPr>
          <p:nvPr/>
        </p:nvSpPr>
        <p:spPr bwMode="auto">
          <a:xfrm rot="16200000">
            <a:off x="3173413" y="6362700"/>
            <a:ext cx="9906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5" name="Line 18"/>
          <p:cNvSpPr>
            <a:spLocks noChangeShapeType="1"/>
          </p:cNvSpPr>
          <p:nvPr/>
        </p:nvSpPr>
        <p:spPr bwMode="auto">
          <a:xfrm rot="16200000">
            <a:off x="1985963" y="5867400"/>
            <a:ext cx="19812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7" name="Line 21"/>
          <p:cNvSpPr>
            <a:spLocks noChangeShapeType="1"/>
          </p:cNvSpPr>
          <p:nvPr/>
        </p:nvSpPr>
        <p:spPr bwMode="auto">
          <a:xfrm rot="16200000">
            <a:off x="4076700" y="6591300"/>
            <a:ext cx="533400" cy="0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8" name="Line 22"/>
          <p:cNvSpPr>
            <a:spLocks noChangeShapeType="1"/>
          </p:cNvSpPr>
          <p:nvPr/>
        </p:nvSpPr>
        <p:spPr bwMode="auto">
          <a:xfrm>
            <a:off x="0" y="2284419"/>
            <a:ext cx="50292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9" name="Line 23"/>
          <p:cNvSpPr>
            <a:spLocks noChangeShapeType="1"/>
          </p:cNvSpPr>
          <p:nvPr/>
        </p:nvSpPr>
        <p:spPr bwMode="auto">
          <a:xfrm>
            <a:off x="0" y="2516194"/>
            <a:ext cx="41910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0" name="Line 24"/>
          <p:cNvSpPr>
            <a:spLocks noChangeShapeType="1"/>
          </p:cNvSpPr>
          <p:nvPr/>
        </p:nvSpPr>
        <p:spPr bwMode="auto">
          <a:xfrm>
            <a:off x="0" y="2743200"/>
            <a:ext cx="39624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1" name="Line 25"/>
          <p:cNvSpPr>
            <a:spLocks noChangeShapeType="1"/>
          </p:cNvSpPr>
          <p:nvPr/>
        </p:nvSpPr>
        <p:spPr bwMode="auto">
          <a:xfrm>
            <a:off x="0" y="2974975"/>
            <a:ext cx="37338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2" name="Line 26"/>
          <p:cNvSpPr>
            <a:spLocks noChangeShapeType="1"/>
          </p:cNvSpPr>
          <p:nvPr/>
        </p:nvSpPr>
        <p:spPr bwMode="auto">
          <a:xfrm>
            <a:off x="0" y="3206750"/>
            <a:ext cx="35052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3" name="Line 27"/>
          <p:cNvSpPr>
            <a:spLocks noChangeShapeType="1"/>
          </p:cNvSpPr>
          <p:nvPr/>
        </p:nvSpPr>
        <p:spPr bwMode="auto">
          <a:xfrm>
            <a:off x="0" y="3433769"/>
            <a:ext cx="32766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4" name="Line 28"/>
          <p:cNvSpPr>
            <a:spLocks noChangeShapeType="1"/>
          </p:cNvSpPr>
          <p:nvPr/>
        </p:nvSpPr>
        <p:spPr bwMode="auto">
          <a:xfrm>
            <a:off x="0" y="3656013"/>
            <a:ext cx="30480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5" name="Line 29"/>
          <p:cNvSpPr>
            <a:spLocks noChangeShapeType="1"/>
          </p:cNvSpPr>
          <p:nvPr/>
        </p:nvSpPr>
        <p:spPr bwMode="auto">
          <a:xfrm>
            <a:off x="0" y="3887789"/>
            <a:ext cx="28956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6" name="Line 30"/>
          <p:cNvSpPr>
            <a:spLocks noChangeShapeType="1"/>
          </p:cNvSpPr>
          <p:nvPr/>
        </p:nvSpPr>
        <p:spPr bwMode="auto">
          <a:xfrm>
            <a:off x="0" y="4114800"/>
            <a:ext cx="27432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7" name="Line 31"/>
          <p:cNvSpPr>
            <a:spLocks noChangeShapeType="1"/>
          </p:cNvSpPr>
          <p:nvPr/>
        </p:nvSpPr>
        <p:spPr bwMode="auto">
          <a:xfrm>
            <a:off x="0" y="4344994"/>
            <a:ext cx="27432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8" name="Line 32"/>
          <p:cNvSpPr>
            <a:spLocks noChangeShapeType="1"/>
          </p:cNvSpPr>
          <p:nvPr/>
        </p:nvSpPr>
        <p:spPr bwMode="auto">
          <a:xfrm>
            <a:off x="0" y="4576769"/>
            <a:ext cx="28956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9" name="Line 33"/>
          <p:cNvSpPr>
            <a:spLocks noChangeShapeType="1"/>
          </p:cNvSpPr>
          <p:nvPr/>
        </p:nvSpPr>
        <p:spPr bwMode="auto">
          <a:xfrm>
            <a:off x="0" y="4803775"/>
            <a:ext cx="30480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0" name="Line 34"/>
          <p:cNvSpPr>
            <a:spLocks noChangeShapeType="1"/>
          </p:cNvSpPr>
          <p:nvPr/>
        </p:nvSpPr>
        <p:spPr bwMode="auto">
          <a:xfrm>
            <a:off x="0" y="5026025"/>
            <a:ext cx="30480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1" name="Line 35"/>
          <p:cNvSpPr>
            <a:spLocks noChangeShapeType="1"/>
          </p:cNvSpPr>
          <p:nvPr/>
        </p:nvSpPr>
        <p:spPr bwMode="auto">
          <a:xfrm>
            <a:off x="0" y="5257800"/>
            <a:ext cx="33528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2" name="Line 36"/>
          <p:cNvSpPr>
            <a:spLocks noChangeShapeType="1"/>
          </p:cNvSpPr>
          <p:nvPr/>
        </p:nvSpPr>
        <p:spPr bwMode="auto">
          <a:xfrm>
            <a:off x="0" y="5484819"/>
            <a:ext cx="33528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3" name="Line 37"/>
          <p:cNvSpPr>
            <a:spLocks noChangeShapeType="1"/>
          </p:cNvSpPr>
          <p:nvPr/>
        </p:nvSpPr>
        <p:spPr bwMode="auto">
          <a:xfrm>
            <a:off x="0" y="5716594"/>
            <a:ext cx="35814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4" name="Line 38"/>
          <p:cNvSpPr>
            <a:spLocks noChangeShapeType="1"/>
          </p:cNvSpPr>
          <p:nvPr/>
        </p:nvSpPr>
        <p:spPr bwMode="auto">
          <a:xfrm>
            <a:off x="0" y="5948369"/>
            <a:ext cx="3810000" cy="1587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5" name="Line 39"/>
          <p:cNvSpPr>
            <a:spLocks noChangeShapeType="1"/>
          </p:cNvSpPr>
          <p:nvPr/>
        </p:nvSpPr>
        <p:spPr bwMode="auto">
          <a:xfrm>
            <a:off x="0" y="6175375"/>
            <a:ext cx="41910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6" name="Line 40"/>
          <p:cNvSpPr>
            <a:spLocks noChangeShapeType="1"/>
          </p:cNvSpPr>
          <p:nvPr/>
        </p:nvSpPr>
        <p:spPr bwMode="auto">
          <a:xfrm>
            <a:off x="0" y="6397625"/>
            <a:ext cx="44196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7" name="Line 41"/>
          <p:cNvSpPr>
            <a:spLocks noChangeShapeType="1"/>
          </p:cNvSpPr>
          <p:nvPr/>
        </p:nvSpPr>
        <p:spPr bwMode="auto">
          <a:xfrm>
            <a:off x="0" y="6629400"/>
            <a:ext cx="46482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38" name="Group 42"/>
          <p:cNvGrpSpPr>
            <a:grpSpLocks/>
          </p:cNvGrpSpPr>
          <p:nvPr/>
        </p:nvGrpSpPr>
        <p:grpSpPr bwMode="auto">
          <a:xfrm>
            <a:off x="236538" y="1066800"/>
            <a:ext cx="5707062" cy="5791200"/>
            <a:chOff x="149" y="672"/>
            <a:chExt cx="3595" cy="3648"/>
          </a:xfrm>
        </p:grpSpPr>
        <p:sp>
          <p:nvSpPr>
            <p:cNvPr id="39" name="Line 43"/>
            <p:cNvSpPr>
              <a:spLocks noChangeShapeType="1"/>
            </p:cNvSpPr>
            <p:nvPr userDrawn="1"/>
          </p:nvSpPr>
          <p:spPr bwMode="auto">
            <a:xfrm rot="-5400000">
              <a:off x="-1674" y="2495"/>
              <a:ext cx="3648" cy="1"/>
            </a:xfrm>
            <a:prstGeom prst="line">
              <a:avLst/>
            </a:prstGeom>
            <a:noFill/>
            <a:ln w="3175">
              <a:solidFill>
                <a:schemeClr val="bg1">
                  <a:alpha val="14902"/>
                </a:schemeClr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defTabSz="342892"/>
              <a:endParaRPr lang="en-US" sz="1350" dirty="0">
                <a:solidFill>
                  <a:srgbClr val="000000"/>
                </a:solidFill>
                <a:latin typeface="Arial" charset="0"/>
              </a:endParaRPr>
            </a:p>
          </p:txBody>
        </p:sp>
        <p:grpSp>
          <p:nvGrpSpPr>
            <p:cNvPr id="40" name="Group 44"/>
            <p:cNvGrpSpPr>
              <a:grpSpLocks/>
            </p:cNvGrpSpPr>
            <p:nvPr userDrawn="1"/>
          </p:nvGrpSpPr>
          <p:grpSpPr bwMode="auto">
            <a:xfrm>
              <a:off x="289" y="670"/>
              <a:ext cx="3455" cy="3653"/>
              <a:chOff x="289" y="718"/>
              <a:chExt cx="3455" cy="3602"/>
            </a:xfrm>
          </p:grpSpPr>
          <p:sp>
            <p:nvSpPr>
              <p:cNvPr id="41" name="Line 45"/>
              <p:cNvSpPr>
                <a:spLocks noChangeShapeType="1"/>
              </p:cNvSpPr>
              <p:nvPr userDrawn="1"/>
            </p:nvSpPr>
            <p:spPr bwMode="auto">
              <a:xfrm rot="-5400000">
                <a:off x="2814" y="1080"/>
                <a:ext cx="720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2" name="Line 46"/>
              <p:cNvSpPr>
                <a:spLocks noChangeShapeType="1"/>
              </p:cNvSpPr>
              <p:nvPr userDrawn="1"/>
            </p:nvSpPr>
            <p:spPr bwMode="auto">
              <a:xfrm rot="-5400000">
                <a:off x="2507" y="1102"/>
                <a:ext cx="767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3" name="Line 47"/>
              <p:cNvSpPr>
                <a:spLocks noChangeShapeType="1"/>
              </p:cNvSpPr>
              <p:nvPr userDrawn="1"/>
            </p:nvSpPr>
            <p:spPr bwMode="auto">
              <a:xfrm rot="-5400000">
                <a:off x="2647" y="1104"/>
                <a:ext cx="768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4" name="Line 48"/>
              <p:cNvSpPr>
                <a:spLocks noChangeShapeType="1"/>
              </p:cNvSpPr>
              <p:nvPr userDrawn="1"/>
            </p:nvSpPr>
            <p:spPr bwMode="auto">
              <a:xfrm rot="-5400000">
                <a:off x="-361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5" name="Line 49"/>
              <p:cNvSpPr>
                <a:spLocks noChangeShapeType="1"/>
              </p:cNvSpPr>
              <p:nvPr userDrawn="1"/>
            </p:nvSpPr>
            <p:spPr bwMode="auto">
              <a:xfrm rot="-5400000">
                <a:off x="-219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6" name="Line 50"/>
              <p:cNvSpPr>
                <a:spLocks noChangeShapeType="1"/>
              </p:cNvSpPr>
              <p:nvPr userDrawn="1"/>
            </p:nvSpPr>
            <p:spPr bwMode="auto">
              <a:xfrm rot="-5400000">
                <a:off x="-77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7" name="Line 51"/>
              <p:cNvSpPr>
                <a:spLocks noChangeShapeType="1"/>
              </p:cNvSpPr>
              <p:nvPr userDrawn="1"/>
            </p:nvSpPr>
            <p:spPr bwMode="auto">
              <a:xfrm rot="-5400000">
                <a:off x="-505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8" name="Line 52"/>
              <p:cNvSpPr>
                <a:spLocks noChangeShapeType="1"/>
              </p:cNvSpPr>
              <p:nvPr userDrawn="1"/>
            </p:nvSpPr>
            <p:spPr bwMode="auto">
              <a:xfrm rot="-5400000">
                <a:off x="-937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49" name="Line 53"/>
              <p:cNvSpPr>
                <a:spLocks noChangeShapeType="1"/>
              </p:cNvSpPr>
              <p:nvPr userDrawn="1"/>
            </p:nvSpPr>
            <p:spPr bwMode="auto">
              <a:xfrm rot="-5400000">
                <a:off x="-791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0" name="Line 54"/>
              <p:cNvSpPr>
                <a:spLocks noChangeShapeType="1"/>
              </p:cNvSpPr>
              <p:nvPr userDrawn="1"/>
            </p:nvSpPr>
            <p:spPr bwMode="auto">
              <a:xfrm rot="-5400000">
                <a:off x="-649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1" name="Line 55"/>
              <p:cNvSpPr>
                <a:spLocks noChangeShapeType="1"/>
              </p:cNvSpPr>
              <p:nvPr userDrawn="1"/>
            </p:nvSpPr>
            <p:spPr bwMode="auto">
              <a:xfrm rot="-5400000">
                <a:off x="-1083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2" name="Line 56"/>
              <p:cNvSpPr>
                <a:spLocks noChangeShapeType="1"/>
              </p:cNvSpPr>
              <p:nvPr userDrawn="1"/>
            </p:nvSpPr>
            <p:spPr bwMode="auto">
              <a:xfrm rot="-5400000">
                <a:off x="-1511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3" name="Line 57"/>
              <p:cNvSpPr>
                <a:spLocks noChangeShapeType="1"/>
              </p:cNvSpPr>
              <p:nvPr userDrawn="1"/>
            </p:nvSpPr>
            <p:spPr bwMode="auto">
              <a:xfrm rot="-5400000">
                <a:off x="-1369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4" name="Line 58"/>
              <p:cNvSpPr>
                <a:spLocks noChangeShapeType="1"/>
              </p:cNvSpPr>
              <p:nvPr userDrawn="1"/>
            </p:nvSpPr>
            <p:spPr bwMode="auto">
              <a:xfrm rot="-5400000">
                <a:off x="-1227" y="2519"/>
                <a:ext cx="3600" cy="1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5" name="Line 59"/>
              <p:cNvSpPr>
                <a:spLocks noChangeShapeType="1"/>
              </p:cNvSpPr>
              <p:nvPr userDrawn="1"/>
            </p:nvSpPr>
            <p:spPr bwMode="auto">
              <a:xfrm rot="-5400000">
                <a:off x="2334" y="1128"/>
                <a:ext cx="816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6" name="Line 60"/>
              <p:cNvSpPr>
                <a:spLocks noChangeShapeType="1"/>
              </p:cNvSpPr>
              <p:nvPr userDrawn="1"/>
            </p:nvSpPr>
            <p:spPr bwMode="auto">
              <a:xfrm rot="-5400000">
                <a:off x="2137" y="1176"/>
                <a:ext cx="912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7" name="Line 61"/>
              <p:cNvSpPr>
                <a:spLocks noChangeShapeType="1"/>
              </p:cNvSpPr>
              <p:nvPr userDrawn="1"/>
            </p:nvSpPr>
            <p:spPr bwMode="auto">
              <a:xfrm rot="-5400000">
                <a:off x="1921" y="1248"/>
                <a:ext cx="1056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8" name="Line 62"/>
              <p:cNvSpPr>
                <a:spLocks noChangeShapeType="1"/>
              </p:cNvSpPr>
              <p:nvPr userDrawn="1"/>
            </p:nvSpPr>
            <p:spPr bwMode="auto">
              <a:xfrm rot="-5400000">
                <a:off x="1729" y="1296"/>
                <a:ext cx="1152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59" name="Line 63"/>
              <p:cNvSpPr>
                <a:spLocks noChangeShapeType="1"/>
              </p:cNvSpPr>
              <p:nvPr userDrawn="1"/>
            </p:nvSpPr>
            <p:spPr bwMode="auto">
              <a:xfrm rot="-5400000">
                <a:off x="1489" y="1392"/>
                <a:ext cx="1344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0" name="Line 64"/>
              <p:cNvSpPr>
                <a:spLocks noChangeShapeType="1"/>
              </p:cNvSpPr>
              <p:nvPr userDrawn="1"/>
            </p:nvSpPr>
            <p:spPr bwMode="auto">
              <a:xfrm rot="-5400000">
                <a:off x="1297" y="1440"/>
                <a:ext cx="1440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1" name="Line 65"/>
              <p:cNvSpPr>
                <a:spLocks noChangeShapeType="1"/>
              </p:cNvSpPr>
              <p:nvPr userDrawn="1"/>
            </p:nvSpPr>
            <p:spPr bwMode="auto">
              <a:xfrm rot="-5400000">
                <a:off x="1081" y="1512"/>
                <a:ext cx="1584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2" name="Line 66"/>
              <p:cNvSpPr>
                <a:spLocks noChangeShapeType="1"/>
              </p:cNvSpPr>
              <p:nvPr userDrawn="1"/>
            </p:nvSpPr>
            <p:spPr bwMode="auto">
              <a:xfrm rot="-5400000">
                <a:off x="3192" y="984"/>
                <a:ext cx="530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3" name="Line 67"/>
              <p:cNvSpPr>
                <a:spLocks noChangeShapeType="1"/>
              </p:cNvSpPr>
              <p:nvPr userDrawn="1"/>
            </p:nvSpPr>
            <p:spPr bwMode="auto">
              <a:xfrm rot="-5400000">
                <a:off x="2977" y="1056"/>
                <a:ext cx="672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4" name="Line 68"/>
              <p:cNvSpPr>
                <a:spLocks noChangeShapeType="1"/>
              </p:cNvSpPr>
              <p:nvPr userDrawn="1"/>
            </p:nvSpPr>
            <p:spPr bwMode="auto">
              <a:xfrm rot="-5400000">
                <a:off x="3408" y="912"/>
                <a:ext cx="384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  <p:sp>
            <p:nvSpPr>
              <p:cNvPr id="65" name="Line 69"/>
              <p:cNvSpPr>
                <a:spLocks noChangeShapeType="1"/>
              </p:cNvSpPr>
              <p:nvPr userDrawn="1"/>
            </p:nvSpPr>
            <p:spPr bwMode="auto">
              <a:xfrm rot="-5400000">
                <a:off x="3624" y="840"/>
                <a:ext cx="240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alpha val="14902"/>
                  </a:schemeClr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defTabSz="342892"/>
                <a:endParaRPr lang="en-US" sz="1350" dirty="0">
                  <a:solidFill>
                    <a:srgbClr val="000000"/>
                  </a:solidFill>
                  <a:latin typeface="Arial" charset="0"/>
                </a:endParaRPr>
              </a:p>
            </p:txBody>
          </p:sp>
        </p:grpSp>
      </p:grpSp>
      <p:sp>
        <p:nvSpPr>
          <p:cNvPr id="67" name="Line 71"/>
          <p:cNvSpPr>
            <a:spLocks noChangeShapeType="1"/>
          </p:cNvSpPr>
          <p:nvPr/>
        </p:nvSpPr>
        <p:spPr bwMode="auto">
          <a:xfrm>
            <a:off x="0" y="1139825"/>
            <a:ext cx="6172200" cy="1588"/>
          </a:xfrm>
          <a:prstGeom prst="line">
            <a:avLst/>
          </a:prstGeom>
          <a:noFill/>
          <a:ln w="3175">
            <a:solidFill>
              <a:schemeClr val="bg1">
                <a:alpha val="14902"/>
              </a:schemeClr>
            </a:solidFill>
            <a:round/>
            <a:headEnd/>
            <a:tailEnd/>
          </a:ln>
        </p:spPr>
        <p:txBody>
          <a:bodyPr wrap="none" anchor="ctr"/>
          <a:lstStyle/>
          <a:p>
            <a:pPr defTabSz="342892"/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68660" name="Rectangle 20"/>
          <p:cNvSpPr>
            <a:spLocks noGrp="1" noChangeArrowheads="1"/>
          </p:cNvSpPr>
          <p:nvPr>
            <p:ph type="ctrTitle"/>
          </p:nvPr>
        </p:nvSpPr>
        <p:spPr>
          <a:xfrm>
            <a:off x="458788" y="1728788"/>
            <a:ext cx="8197850" cy="1090612"/>
          </a:xfrm>
          <a:effectLst>
            <a:outerShdw blurRad="63500" dist="17961" dir="2700000" algn="ctr" rotWithShape="0">
              <a:schemeClr val="tx1">
                <a:alpha val="74998"/>
              </a:schemeClr>
            </a:outerShdw>
          </a:effectLst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68712" name="Rectangle 7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458788" y="2814638"/>
            <a:ext cx="7313612" cy="1376362"/>
          </a:xfrm>
          <a:effectLst>
            <a:outerShdw blurRad="63500" dist="17961" dir="2700000" algn="ctr" rotWithShape="0">
              <a:schemeClr val="tx1">
                <a:alpha val="74998"/>
              </a:schemeClr>
            </a:outerShdw>
          </a:effectLst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8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0354474-4DEE-4706-B302-122CB123E439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9" name="Picture 68" descr="AES_logo_final.png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8572500" y="95512"/>
            <a:ext cx="464820" cy="610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67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609F91-6722-465C-9672-8CEA95D9432E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2847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228600"/>
            <a:ext cx="1943100" cy="6477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28600"/>
            <a:ext cx="5676900" cy="6477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F37969-EF60-4E72-A28F-BCCC65D796E6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2609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79E3000-C384-4D60-A718-9A9ACDFD30C6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003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6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892" indent="0">
              <a:buNone/>
              <a:defRPr sz="1350"/>
            </a:lvl2pPr>
            <a:lvl3pPr marL="685783" indent="0">
              <a:buNone/>
              <a:defRPr sz="1200"/>
            </a:lvl3pPr>
            <a:lvl4pPr marL="1028675" indent="0">
              <a:buNone/>
              <a:defRPr sz="1050"/>
            </a:lvl4pPr>
            <a:lvl5pPr marL="1371566" indent="0">
              <a:buNone/>
              <a:defRPr sz="1050"/>
            </a:lvl5pPr>
            <a:lvl6pPr marL="1714457" indent="0">
              <a:buNone/>
              <a:defRPr sz="1050"/>
            </a:lvl6pPr>
            <a:lvl7pPr marL="2057348" indent="0">
              <a:buNone/>
              <a:defRPr sz="1050"/>
            </a:lvl7pPr>
            <a:lvl8pPr marL="2400240" indent="0">
              <a:buNone/>
              <a:defRPr sz="1050"/>
            </a:lvl8pPr>
            <a:lvl9pPr marL="2743132" indent="0">
              <a:buNone/>
              <a:defRPr sz="10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CBA4A0-5363-446A-9943-3E2395085433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8170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143000"/>
            <a:ext cx="3810000" cy="55626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3810000" cy="55626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3EC5BF-C273-46DC-80CA-789DF32CE9FC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838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6345CB4-9F0F-445B-AAAC-C1418315D6FE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881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FB6914-7884-448D-ACD2-0950FAC84BE1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1545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F8BC16-F463-4459-9E61-4870F47CC085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2306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6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14BCEF-F996-4D48-A141-27C2AD3C3B21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457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26816F-E7BD-4667-A52C-CAAFA409F423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277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228600"/>
            <a:ext cx="73152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143000"/>
            <a:ext cx="7772400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77508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477000"/>
            <a:ext cx="457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mtClean="0"/>
            </a:lvl1pPr>
          </a:lstStyle>
          <a:p>
            <a:pPr defTabSz="342892">
              <a:defRPr/>
            </a:pPr>
            <a:fld id="{AED0890B-C39C-4B1C-A7CF-D68AE2FB3544}" type="slidenum">
              <a:rPr lang="en-US" sz="1350" smtClean="0">
                <a:solidFill>
                  <a:srgbClr val="000000"/>
                </a:solidFill>
                <a:latin typeface="Arial" charset="0"/>
              </a:rPr>
              <a:pPr defTabSz="342892">
                <a:defRPr/>
              </a:pPr>
              <a:t>‹#›</a:t>
            </a:fld>
            <a:endParaRPr lang="en-US" sz="1350" dirty="0">
              <a:solidFill>
                <a:srgbClr val="000000"/>
              </a:solidFill>
              <a:latin typeface="Arial" charset="0"/>
            </a:endParaRPr>
          </a:p>
        </p:txBody>
      </p:sp>
      <p:pic>
        <p:nvPicPr>
          <p:cNvPr id="1029" name="Picture 5" descr="Horizontal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381001" y="839788"/>
            <a:ext cx="8662988" cy="227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14"/>
          <a:srcRect t="7217" r="6912" b="10776"/>
          <a:stretch>
            <a:fillRect/>
          </a:stretch>
        </p:blipFill>
        <p:spPr bwMode="auto">
          <a:xfrm>
            <a:off x="152400" y="76200"/>
            <a:ext cx="8382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41487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5pPr>
      <a:lvl6pPr marL="342892"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6pPr>
      <a:lvl7pPr marL="685783"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7pPr>
      <a:lvl8pPr marL="1028675"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8pPr>
      <a:lvl9pPr marL="1371566" algn="ctr" rtl="0" eaLnBrk="1" fontAlgn="base" hangingPunct="1"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9pPr>
    </p:titleStyle>
    <p:bodyStyle>
      <a:lvl1pPr marL="257168" indent="-257168" algn="l" rtl="0" eaLnBrk="0" fontAlgn="base" hangingPunct="0">
        <a:spcBef>
          <a:spcPct val="20000"/>
        </a:spcBef>
        <a:spcAft>
          <a:spcPct val="0"/>
        </a:spcAft>
        <a:buChar char="•"/>
        <a:defRPr sz="1200">
          <a:solidFill>
            <a:schemeClr val="tx1"/>
          </a:solidFill>
          <a:latin typeface="+mn-lt"/>
          <a:ea typeface="+mn-ea"/>
          <a:cs typeface="+mn-cs"/>
        </a:defRPr>
      </a:lvl1pPr>
      <a:lvl2pPr marL="557199" indent="-214308" algn="l" rtl="0" eaLnBrk="0" fontAlgn="base" hangingPunct="0">
        <a:spcBef>
          <a:spcPct val="20000"/>
        </a:spcBef>
        <a:spcAft>
          <a:spcPct val="0"/>
        </a:spcAft>
        <a:buChar char="–"/>
        <a:defRPr sz="1200">
          <a:solidFill>
            <a:schemeClr val="tx1"/>
          </a:solidFill>
          <a:latin typeface="+mn-lt"/>
          <a:ea typeface="+mn-ea"/>
        </a:defRPr>
      </a:lvl2pPr>
      <a:lvl3pPr marL="857228" indent="-171446" algn="l" rtl="0" eaLnBrk="0" fontAlgn="base" hangingPunct="0">
        <a:spcBef>
          <a:spcPct val="20000"/>
        </a:spcBef>
        <a:spcAft>
          <a:spcPct val="0"/>
        </a:spcAft>
        <a:buChar char="•"/>
        <a:defRPr sz="1200">
          <a:solidFill>
            <a:schemeClr val="tx1"/>
          </a:solidFill>
          <a:latin typeface="+mn-lt"/>
          <a:ea typeface="+mn-ea"/>
        </a:defRPr>
      </a:lvl3pPr>
      <a:lvl4pPr marL="1200120" indent="-171446" algn="l" rtl="0" eaLnBrk="0" fontAlgn="base" hangingPunct="0">
        <a:spcBef>
          <a:spcPct val="20000"/>
        </a:spcBef>
        <a:spcAft>
          <a:spcPct val="0"/>
        </a:spcAft>
        <a:buChar char="–"/>
        <a:defRPr sz="1200">
          <a:solidFill>
            <a:schemeClr val="tx1"/>
          </a:solidFill>
          <a:latin typeface="+mn-lt"/>
          <a:ea typeface="+mn-ea"/>
        </a:defRPr>
      </a:lvl4pPr>
      <a:lvl5pPr marL="1543012" indent="-171446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5pPr>
      <a:lvl6pPr marL="1885903" indent="-171446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228795" indent="-171446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2571686" indent="-171446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2914577" indent="-171446" algn="l" rtl="0" eaLnBrk="1" fontAlgn="base" hangingPunct="1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342892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asa/CFS-101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228600"/>
            <a:ext cx="6967330" cy="457200"/>
          </a:xfrm>
        </p:spPr>
        <p:txBody>
          <a:bodyPr/>
          <a:lstStyle/>
          <a:p>
            <a:r>
              <a:rPr lang="en-US" dirty="0" smtClean="0"/>
              <a:t>CFS-101 Training Tool</a:t>
            </a:r>
            <a:br>
              <a:rPr lang="en-US" dirty="0" smtClean="0"/>
            </a:br>
            <a:r>
              <a:rPr lang="en-US" dirty="0" smtClean="0">
                <a:solidFill>
                  <a:srgbClr val="0000FF"/>
                </a:solidFill>
              </a:rPr>
              <a:t>What It Is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0606" y="1089149"/>
            <a:ext cx="7872120" cy="5144495"/>
          </a:xfrm>
        </p:spPr>
        <p:txBody>
          <a:bodyPr/>
          <a:lstStyle/>
          <a:p>
            <a:r>
              <a:rPr lang="en-US" sz="1800" dirty="0" smtClean="0"/>
              <a:t>CFS-101 is a self-guided CFS training SW package.</a:t>
            </a:r>
          </a:p>
          <a:p>
            <a:endParaRPr lang="en-US" sz="800" dirty="0"/>
          </a:p>
          <a:p>
            <a:r>
              <a:rPr lang="en-US" sz="1800" dirty="0" smtClean="0"/>
              <a:t>It is available </a:t>
            </a:r>
            <a:r>
              <a:rPr lang="en-US" sz="1800" dirty="0"/>
              <a:t>for download </a:t>
            </a:r>
            <a:r>
              <a:rPr lang="en-US" sz="1800" dirty="0" smtClean="0"/>
              <a:t>at  </a:t>
            </a:r>
            <a:r>
              <a:rPr lang="en-US" sz="1800" dirty="0">
                <a:hlinkClick r:id="rId2"/>
              </a:rPr>
              <a:t>https://</a:t>
            </a:r>
            <a:r>
              <a:rPr lang="en-US" sz="1800" dirty="0" smtClean="0">
                <a:hlinkClick r:id="rId2"/>
              </a:rPr>
              <a:t>github.com/nasa/CFS-101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800" dirty="0" smtClean="0"/>
          </a:p>
          <a:p>
            <a:r>
              <a:rPr lang="en-US" sz="1800" dirty="0" smtClean="0"/>
              <a:t>It consists of</a:t>
            </a:r>
          </a:p>
          <a:p>
            <a:pPr lvl="1"/>
            <a:r>
              <a:rPr lang="en-US" sz="1600" dirty="0" smtClean="0"/>
              <a:t>an HTML-based, step-by-step Training Guide</a:t>
            </a:r>
          </a:p>
          <a:p>
            <a:pPr lvl="1"/>
            <a:r>
              <a:rPr lang="en-US" sz="1600" dirty="0" smtClean="0"/>
              <a:t>a Linux Virtual Machine (VM) used a training workspace</a:t>
            </a:r>
          </a:p>
          <a:p>
            <a:endParaRPr lang="en-US" sz="800" dirty="0" smtClean="0"/>
          </a:p>
          <a:p>
            <a:r>
              <a:rPr lang="en-US" sz="1800" dirty="0" smtClean="0"/>
              <a:t>It is intended for</a:t>
            </a:r>
          </a:p>
          <a:p>
            <a:pPr lvl="1"/>
            <a:r>
              <a:rPr lang="en-US" sz="1600" dirty="0" smtClean="0"/>
              <a:t>SW developers for a CFS-based project (</a:t>
            </a:r>
            <a:r>
              <a:rPr lang="en-US" sz="1600" dirty="0" smtClean="0">
                <a:solidFill>
                  <a:srgbClr val="0000FF"/>
                </a:solidFill>
              </a:rPr>
              <a:t>must know C</a:t>
            </a:r>
            <a:r>
              <a:rPr lang="en-US" sz="1600" dirty="0" smtClean="0"/>
              <a:t> !)</a:t>
            </a:r>
          </a:p>
          <a:p>
            <a:pPr lvl="1"/>
            <a:r>
              <a:rPr lang="en-US" sz="1600" dirty="0" smtClean="0"/>
              <a:t>Co-ops, interns, students (</a:t>
            </a:r>
            <a:r>
              <a:rPr lang="en-US" sz="1600" dirty="0" smtClean="0">
                <a:solidFill>
                  <a:srgbClr val="0000FF"/>
                </a:solidFill>
              </a:rPr>
              <a:t>must know C </a:t>
            </a:r>
            <a:r>
              <a:rPr lang="en-US" sz="1600" dirty="0" smtClean="0"/>
              <a:t>!)</a:t>
            </a:r>
          </a:p>
          <a:p>
            <a:pPr lvl="1"/>
            <a:endParaRPr lang="en-US" sz="800" dirty="0"/>
          </a:p>
          <a:p>
            <a:r>
              <a:rPr lang="en-US" sz="1800" dirty="0" smtClean="0"/>
              <a:t>It provides instructions on how to</a:t>
            </a:r>
          </a:p>
          <a:p>
            <a:pPr lvl="1"/>
            <a:r>
              <a:rPr lang="en-US" sz="1600" dirty="0"/>
              <a:t>b</a:t>
            </a:r>
            <a:r>
              <a:rPr lang="en-US" sz="1600" dirty="0" smtClean="0"/>
              <a:t>uild &amp; run CFE/CFS system out-of-box</a:t>
            </a:r>
          </a:p>
          <a:p>
            <a:pPr lvl="1"/>
            <a:r>
              <a:rPr lang="en-US" sz="1600" dirty="0" smtClean="0"/>
              <a:t>use a simple Ground System to send commands &amp; to receive telemetry</a:t>
            </a:r>
          </a:p>
          <a:p>
            <a:pPr lvl="1"/>
            <a:r>
              <a:rPr lang="en-US" sz="1600" dirty="0" smtClean="0"/>
              <a:t>create &amp; integrate an app using a tool to generate its “base code”</a:t>
            </a:r>
          </a:p>
          <a:p>
            <a:pPr lvl="1"/>
            <a:r>
              <a:rPr lang="en-US" sz="1600" dirty="0" smtClean="0"/>
              <a:t>customize &amp; add features to an app</a:t>
            </a:r>
          </a:p>
          <a:p>
            <a:pPr lvl="1"/>
            <a:r>
              <a:rPr lang="en-US" sz="1600" dirty="0"/>
              <a:t>r</a:t>
            </a:r>
            <a:r>
              <a:rPr lang="en-US" sz="1600" dirty="0" smtClean="0"/>
              <a:t>e-build &amp; re-run the system</a:t>
            </a:r>
          </a:p>
          <a:p>
            <a:pPr lvl="1"/>
            <a:endParaRPr lang="en-US" sz="800" dirty="0" smtClean="0"/>
          </a:p>
        </p:txBody>
      </p:sp>
    </p:spTree>
    <p:extLst>
      <p:ext uri="{BB962C8B-B14F-4D97-AF65-F5344CB8AC3E}">
        <p14:creationId xmlns:p14="http://schemas.microsoft.com/office/powerpoint/2010/main" val="1933516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2905" y="1125940"/>
            <a:ext cx="5619465" cy="4421875"/>
          </a:xfr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122528" y="413467"/>
            <a:ext cx="6984242" cy="333747"/>
          </a:xfrm>
        </p:spPr>
        <p:txBody>
          <a:bodyPr/>
          <a:lstStyle/>
          <a:p>
            <a:r>
              <a:rPr lang="en-US" dirty="0" smtClean="0"/>
              <a:t>CFS-101 Training Tool (cont.)</a:t>
            </a:r>
            <a:br>
              <a:rPr lang="en-US" dirty="0" smtClean="0"/>
            </a:br>
            <a:r>
              <a:rPr lang="en-US" dirty="0" smtClean="0">
                <a:solidFill>
                  <a:srgbClr val="0000FF"/>
                </a:solidFill>
              </a:rPr>
              <a:t>Repository on GitHub.com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90217" y="5644476"/>
            <a:ext cx="19848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CFS-101 on GitHub</a:t>
            </a:r>
            <a:endParaRPr lang="en-US" sz="1600" i="1" dirty="0"/>
          </a:p>
        </p:txBody>
      </p:sp>
      <p:sp>
        <p:nvSpPr>
          <p:cNvPr id="2" name="Oval 1"/>
          <p:cNvSpPr/>
          <p:nvPr/>
        </p:nvSpPr>
        <p:spPr bwMode="auto">
          <a:xfrm>
            <a:off x="3374315" y="1264258"/>
            <a:ext cx="1126124" cy="310101"/>
          </a:xfrm>
          <a:prstGeom prst="ellipse">
            <a:avLst/>
          </a:prstGeom>
          <a:noFill/>
          <a:ln w="1905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71911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8985" y="5494351"/>
            <a:ext cx="22593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Training Guide window</a:t>
            </a:r>
            <a:endParaRPr lang="en-US" sz="1600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66" y="1216117"/>
            <a:ext cx="8403175" cy="39894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60311" y="5371240"/>
            <a:ext cx="25835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i="1" dirty="0" smtClean="0"/>
              <a:t>Training Workspace inside</a:t>
            </a:r>
          </a:p>
          <a:p>
            <a:pPr algn="ctr"/>
            <a:r>
              <a:rPr lang="en-US" sz="1600" i="1" dirty="0" smtClean="0"/>
              <a:t>a Virtual Machine </a:t>
            </a:r>
            <a:r>
              <a:rPr lang="en-US" sz="1600" i="1" dirty="0" smtClean="0"/>
              <a:t>window</a:t>
            </a:r>
            <a:endParaRPr lang="en-US" sz="1600" i="1" dirty="0" smtClean="0"/>
          </a:p>
        </p:txBody>
      </p:sp>
      <p:sp>
        <p:nvSpPr>
          <p:cNvPr id="7" name="Rectangle 6"/>
          <p:cNvSpPr/>
          <p:nvPr/>
        </p:nvSpPr>
        <p:spPr bwMode="auto">
          <a:xfrm>
            <a:off x="421471" y="1261036"/>
            <a:ext cx="3242106" cy="3884706"/>
          </a:xfrm>
          <a:prstGeom prst="rect">
            <a:avLst/>
          </a:prstGeom>
          <a:noFill/>
          <a:ln w="2857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747376" y="1261036"/>
            <a:ext cx="4996200" cy="3884706"/>
          </a:xfrm>
          <a:prstGeom prst="rect">
            <a:avLst/>
          </a:prstGeom>
          <a:noFill/>
          <a:ln w="2857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045152" y="147378"/>
            <a:ext cx="6967330" cy="4572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5pPr>
            <a:lvl6pPr marL="342892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6pPr>
            <a:lvl7pPr marL="685783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7pPr>
            <a:lvl8pPr marL="1028675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8pPr>
            <a:lvl9pPr marL="1371566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9pPr>
          </a:lstStyle>
          <a:p>
            <a:r>
              <a:rPr lang="en-US" kern="0" dirty="0" smtClean="0"/>
              <a:t>CFS-101 Training Tool (cont.)</a:t>
            </a:r>
          </a:p>
          <a:p>
            <a:r>
              <a:rPr lang="en-US" kern="0" dirty="0" smtClean="0">
                <a:solidFill>
                  <a:srgbClr val="0000FF"/>
                </a:solidFill>
              </a:rPr>
              <a:t>Typical Setup on a Windows Laptop/Computer</a:t>
            </a:r>
            <a:endParaRPr lang="en-US" kern="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564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822" y="1126839"/>
            <a:ext cx="6864824" cy="4184148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1040569" y="155329"/>
            <a:ext cx="6967330" cy="4572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5pPr>
            <a:lvl6pPr marL="342892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6pPr>
            <a:lvl7pPr marL="685783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7pPr>
            <a:lvl8pPr marL="1028675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8pPr>
            <a:lvl9pPr marL="1371566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9pPr>
          </a:lstStyle>
          <a:p>
            <a:r>
              <a:rPr lang="en-US" kern="0" dirty="0" smtClean="0"/>
              <a:t>CFS-101 Training Tool (cont.)</a:t>
            </a:r>
          </a:p>
          <a:p>
            <a:r>
              <a:rPr lang="en-US" kern="0" dirty="0" smtClean="0">
                <a:solidFill>
                  <a:srgbClr val="0000FF"/>
                </a:solidFill>
              </a:rPr>
              <a:t>Sample of Training Guide Content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25456" y="5507998"/>
            <a:ext cx="26500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Link to the expected output</a:t>
            </a:r>
            <a:endParaRPr lang="en-US" sz="1600" i="1" dirty="0"/>
          </a:p>
        </p:txBody>
      </p:sp>
      <p:sp>
        <p:nvSpPr>
          <p:cNvPr id="5" name="Oval 4"/>
          <p:cNvSpPr/>
          <p:nvPr/>
        </p:nvSpPr>
        <p:spPr bwMode="auto">
          <a:xfrm>
            <a:off x="2436125" y="3275463"/>
            <a:ext cx="361666" cy="272955"/>
          </a:xfrm>
          <a:prstGeom prst="ellipse">
            <a:avLst/>
          </a:prstGeom>
          <a:noFill/>
          <a:ln w="1905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cxnSp>
        <p:nvCxnSpPr>
          <p:cNvPr id="7" name="Straight Arrow Connector 6"/>
          <p:cNvCxnSpPr/>
          <p:nvPr/>
        </p:nvCxnSpPr>
        <p:spPr bwMode="auto">
          <a:xfrm flipV="1">
            <a:off x="2784143" y="3078452"/>
            <a:ext cx="436728" cy="266132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FF66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552878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764" y="1233811"/>
            <a:ext cx="6779093" cy="429222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44130" y="5695665"/>
            <a:ext cx="27158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Link to the expected display</a:t>
            </a:r>
            <a:endParaRPr lang="en-US" sz="1600" i="1" dirty="0"/>
          </a:p>
        </p:txBody>
      </p:sp>
      <p:sp>
        <p:nvSpPr>
          <p:cNvPr id="4" name="Oval 3"/>
          <p:cNvSpPr/>
          <p:nvPr/>
        </p:nvSpPr>
        <p:spPr bwMode="auto">
          <a:xfrm>
            <a:off x="5038400" y="4442346"/>
            <a:ext cx="648269" cy="286603"/>
          </a:xfrm>
          <a:prstGeom prst="ellipse">
            <a:avLst/>
          </a:prstGeom>
          <a:noFill/>
          <a:ln w="1905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cxnSp>
        <p:nvCxnSpPr>
          <p:cNvPr id="5" name="Straight Arrow Connector 4"/>
          <p:cNvCxnSpPr/>
          <p:nvPr/>
        </p:nvCxnSpPr>
        <p:spPr bwMode="auto">
          <a:xfrm flipV="1">
            <a:off x="5488717" y="4143223"/>
            <a:ext cx="261560" cy="313898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FF66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" name="Title 1"/>
          <p:cNvSpPr txBox="1">
            <a:spLocks/>
          </p:cNvSpPr>
          <p:nvPr/>
        </p:nvSpPr>
        <p:spPr>
          <a:xfrm>
            <a:off x="1038645" y="136535"/>
            <a:ext cx="6967330" cy="4572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5pPr>
            <a:lvl6pPr marL="342892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6pPr>
            <a:lvl7pPr marL="685783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7pPr>
            <a:lvl8pPr marL="1028675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8pPr>
            <a:lvl9pPr marL="1371566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9pPr>
          </a:lstStyle>
          <a:p>
            <a:r>
              <a:rPr lang="en-US" kern="0" dirty="0" smtClean="0"/>
              <a:t>CFS-101 Training Tool (cont.)</a:t>
            </a:r>
          </a:p>
          <a:p>
            <a:r>
              <a:rPr lang="en-US" kern="0" dirty="0" smtClean="0">
                <a:solidFill>
                  <a:srgbClr val="0000FF"/>
                </a:solidFill>
              </a:rPr>
              <a:t>Sample of Training Guide Content</a:t>
            </a:r>
          </a:p>
        </p:txBody>
      </p:sp>
    </p:spTree>
    <p:extLst>
      <p:ext uri="{BB962C8B-B14F-4D97-AF65-F5344CB8AC3E}">
        <p14:creationId xmlns:p14="http://schemas.microsoft.com/office/powerpoint/2010/main" val="2927149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09" y="1150638"/>
            <a:ext cx="7444854" cy="44117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44130" y="5743433"/>
            <a:ext cx="2967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Link to expected code updates</a:t>
            </a:r>
            <a:endParaRPr lang="en-US" sz="1600" i="1" dirty="0"/>
          </a:p>
        </p:txBody>
      </p:sp>
      <p:sp>
        <p:nvSpPr>
          <p:cNvPr id="4" name="Oval 3"/>
          <p:cNvSpPr/>
          <p:nvPr/>
        </p:nvSpPr>
        <p:spPr bwMode="auto">
          <a:xfrm>
            <a:off x="3220872" y="2389425"/>
            <a:ext cx="443552" cy="211540"/>
          </a:xfrm>
          <a:prstGeom prst="ellipse">
            <a:avLst/>
          </a:prstGeom>
          <a:noFill/>
          <a:ln w="19050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cxnSp>
        <p:nvCxnSpPr>
          <p:cNvPr id="5" name="Straight Arrow Connector 4"/>
          <p:cNvCxnSpPr/>
          <p:nvPr/>
        </p:nvCxnSpPr>
        <p:spPr bwMode="auto">
          <a:xfrm>
            <a:off x="3533644" y="2600965"/>
            <a:ext cx="465150" cy="429905"/>
          </a:xfrm>
          <a:prstGeom prst="straightConnector1">
            <a:avLst/>
          </a:prstGeom>
          <a:solidFill>
            <a:schemeClr val="accent1"/>
          </a:solidFill>
          <a:ln w="12700" cap="flat" cmpd="sng" algn="ctr">
            <a:solidFill>
              <a:srgbClr val="FF66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8" name="Title 1"/>
          <p:cNvSpPr txBox="1">
            <a:spLocks/>
          </p:cNvSpPr>
          <p:nvPr/>
        </p:nvSpPr>
        <p:spPr>
          <a:xfrm>
            <a:off x="1040569" y="179182"/>
            <a:ext cx="6967330" cy="4572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5pPr>
            <a:lvl6pPr marL="342892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6pPr>
            <a:lvl7pPr marL="685783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7pPr>
            <a:lvl8pPr marL="1028675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8pPr>
            <a:lvl9pPr marL="1371566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9pPr>
          </a:lstStyle>
          <a:p>
            <a:r>
              <a:rPr lang="en-US" kern="0" dirty="0" smtClean="0"/>
              <a:t>CFS-101 Training Tool (cont.)</a:t>
            </a:r>
          </a:p>
          <a:p>
            <a:r>
              <a:rPr lang="en-US" kern="0" dirty="0" smtClean="0">
                <a:solidFill>
                  <a:srgbClr val="0000FF"/>
                </a:solidFill>
              </a:rPr>
              <a:t>Sample of Training Guide Content</a:t>
            </a:r>
          </a:p>
        </p:txBody>
      </p:sp>
    </p:spTree>
    <p:extLst>
      <p:ext uri="{BB962C8B-B14F-4D97-AF65-F5344CB8AC3E}">
        <p14:creationId xmlns:p14="http://schemas.microsoft.com/office/powerpoint/2010/main" val="2576610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213096" y="6194698"/>
            <a:ext cx="28444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/>
              <a:t>Questions &amp; Answers section</a:t>
            </a:r>
            <a:endParaRPr lang="en-US" sz="1600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76" y="1145338"/>
            <a:ext cx="6082748" cy="44798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6096" y="1852189"/>
            <a:ext cx="6032310" cy="4179827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40569" y="187133"/>
            <a:ext cx="6967330" cy="4572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5pPr>
            <a:lvl6pPr marL="342892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6pPr>
            <a:lvl7pPr marL="685783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7pPr>
            <a:lvl8pPr marL="1028675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8pPr>
            <a:lvl9pPr marL="1371566" algn="ctr" rtl="0" eaLnBrk="1" fontAlgn="base" hangingPunct="1">
              <a:spcBef>
                <a:spcPct val="0"/>
              </a:spcBef>
              <a:spcAft>
                <a:spcPct val="0"/>
              </a:spcAft>
              <a:defRPr sz="1800" b="1">
                <a:solidFill>
                  <a:schemeClr val="tx2"/>
                </a:solidFill>
                <a:latin typeface="Arial" pitchFamily="-108" charset="0"/>
                <a:ea typeface="ＭＳ Ｐゴシック" pitchFamily="-108" charset="-128"/>
                <a:cs typeface="ＭＳ Ｐゴシック" pitchFamily="-108" charset="-128"/>
              </a:defRPr>
            </a:lvl9pPr>
          </a:lstStyle>
          <a:p>
            <a:r>
              <a:rPr lang="en-US" kern="0" dirty="0" smtClean="0"/>
              <a:t>CFS-101 Training Tool (cont.)</a:t>
            </a:r>
          </a:p>
          <a:p>
            <a:r>
              <a:rPr lang="en-US" kern="0" dirty="0" smtClean="0">
                <a:solidFill>
                  <a:srgbClr val="0000FF"/>
                </a:solidFill>
              </a:rPr>
              <a:t>Sample of Q&amp;A Section</a:t>
            </a:r>
          </a:p>
        </p:txBody>
      </p:sp>
    </p:spTree>
    <p:extLst>
      <p:ext uri="{BB962C8B-B14F-4D97-AF65-F5344CB8AC3E}">
        <p14:creationId xmlns:p14="http://schemas.microsoft.com/office/powerpoint/2010/main" val="546726763"/>
      </p:ext>
    </p:extLst>
  </p:cSld>
  <p:clrMapOvr>
    <a:masterClrMapping/>
  </p:clrMapOvr>
</p:sld>
</file>

<file path=ppt/theme/theme1.xml><?xml version="1.0" encoding="utf-8"?>
<a:theme xmlns:a="http://schemas.openxmlformats.org/drawingml/2006/main" name="NASA_Standard">
  <a:themeElements>
    <a:clrScheme name="NASA_Standard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NASA_Standard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8" charset="0"/>
            <a:ea typeface="ＭＳ Ｐゴシック" pitchFamily="-108" charset="-128"/>
            <a:cs typeface="ＭＳ Ｐゴシック" pitchFamily="-108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8" charset="0"/>
            <a:ea typeface="ＭＳ Ｐゴシック" pitchFamily="-108" charset="-128"/>
            <a:cs typeface="ＭＳ Ｐゴシック" pitchFamily="-108" charset="-128"/>
          </a:defRPr>
        </a:defPPr>
      </a:lstStyle>
    </a:lnDef>
  </a:objectDefaults>
  <a:extraClrSchemeLst>
    <a:extraClrScheme>
      <a:clrScheme name="NASA_Standar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_Standar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_Standard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_Standard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_Standard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ASA_Standard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ASA_Standard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4F3550955B0E4D8834BA140F494470" ma:contentTypeVersion="0" ma:contentTypeDescription="Create a new document." ma:contentTypeScope="" ma:versionID="44ec651c420f4288cb93f6c8bbfdb9a0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C796F7C-63CE-4CB7-AC8C-5BC091C70E7C}">
  <ds:schemaRefs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41F6ACD-E756-4B9B-959E-11F8063C8B6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33BDA3-3CD8-49EF-8DCA-692039CEFF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68354</TotalTime>
  <Words>211</Words>
  <Application>Microsoft Office PowerPoint</Application>
  <PresentationFormat>On-screen Show (4:3)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ＭＳ Ｐゴシック</vt:lpstr>
      <vt:lpstr>Arial</vt:lpstr>
      <vt:lpstr>NASA_Standard</vt:lpstr>
      <vt:lpstr>CFS-101 Training Tool What It Is</vt:lpstr>
      <vt:lpstr>CFS-101 Training Tool (cont.) Repository on GitHub.com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NASA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Epstein, Barry (HQ-BJ000)</dc:creator>
  <cp:lastModifiedBy>Ngo, Tam M. (JSC-ER611)</cp:lastModifiedBy>
  <cp:revision>3738</cp:revision>
  <cp:lastPrinted>2016-04-07T21:00:06Z</cp:lastPrinted>
  <dcterms:created xsi:type="dcterms:W3CDTF">2011-10-21T19:25:32Z</dcterms:created>
  <dcterms:modified xsi:type="dcterms:W3CDTF">2019-06-18T23:11:17Z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0x010100A34F3550955B0E4D8834BA140F494470</vt:lpwstr>
  </property>
</Properties>
</file>